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25"/>
  </p:notesMasterIdLst>
  <p:handoutMasterIdLst>
    <p:handoutMasterId r:id="rId26"/>
  </p:handoutMasterIdLst>
  <p:sldIdLst>
    <p:sldId id="256" r:id="rId2"/>
    <p:sldId id="446" r:id="rId3"/>
    <p:sldId id="266" r:id="rId4"/>
    <p:sldId id="383" r:id="rId5"/>
    <p:sldId id="447" r:id="rId6"/>
    <p:sldId id="397" r:id="rId7"/>
    <p:sldId id="450" r:id="rId8"/>
    <p:sldId id="432" r:id="rId9"/>
    <p:sldId id="433" r:id="rId10"/>
    <p:sldId id="434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8" r:id="rId20"/>
    <p:sldId id="443" r:id="rId21"/>
    <p:sldId id="444" r:id="rId22"/>
    <p:sldId id="445" r:id="rId23"/>
    <p:sldId id="449" r:id="rId24"/>
  </p:sldIdLst>
  <p:sldSz cx="9144000" cy="6858000" type="screen4x3"/>
  <p:notesSz cx="6858000" cy="9144000"/>
  <p:embeddedFontLst>
    <p:embeddedFont>
      <p:font typeface="Tahoma" pitchFamily="34" charset="0"/>
      <p:regular r:id="rId27"/>
      <p:bold r:id="rId28"/>
    </p:embeddedFont>
    <p:embeddedFont>
      <p:font typeface="나눔고딕코딩" pitchFamily="49" charset="-127"/>
      <p:regular r:id="rId29"/>
      <p:bold r:id="rId30"/>
    </p:embeddedFont>
    <p:embeddedFont>
      <p:font typeface="맑은 고딕" pitchFamily="50" charset="-127"/>
      <p:regular r:id="rId31"/>
      <p:bold r:id="rId32"/>
    </p:embeddedFont>
    <p:embeddedFont>
      <p:font typeface="HY견고딕" pitchFamily="18" charset="-127"/>
      <p:regular r:id="rId33"/>
    </p:embeddedFont>
    <p:embeddedFont>
      <p:font typeface="한글아씨-테트리스M" pitchFamily="18" charset="-127"/>
      <p:regular r:id="rId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4213" autoAdjust="0"/>
  </p:normalViewPr>
  <p:slideViewPr>
    <p:cSldViewPr>
      <p:cViewPr>
        <p:scale>
          <a:sx n="100" d="100"/>
          <a:sy n="100" d="100"/>
        </p:scale>
        <p:origin x="-2028" y="-13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8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3469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41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92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496944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48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2014-09-19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7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youtube.com/watch?v=6fVbJbNPrEU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youtube.com/watch?v=MDmOvbga0uA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Chapter7. </a:t>
            </a:r>
            <a:r>
              <a:rPr lang="ko-KR" altLang="en-US" dirty="0" smtClean="0"/>
              <a:t>시프트레지스터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시프트 레지스터의 이해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병렬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데이터 전송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74HC595 </a:t>
            </a:r>
            <a:r>
              <a:rPr lang="ko-KR" altLang="en-US" dirty="0" smtClean="0"/>
              <a:t>시프트 레지스터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책에서 사용할 시프트 </a:t>
            </a:r>
            <a:r>
              <a:rPr lang="ko-KR" altLang="en-US" dirty="0" smtClean="0"/>
              <a:t>레지스터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74HC595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각 핀의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Qa~Qh</a:t>
            </a:r>
            <a:r>
              <a:rPr lang="ko-KR" altLang="en-US" dirty="0" smtClean="0"/>
              <a:t>까지는 병렬 출력 여덟 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Vcc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5V</a:t>
            </a:r>
            <a:r>
              <a:rPr lang="ko-KR" altLang="en-US" dirty="0" smtClean="0"/>
              <a:t>에 연결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GND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똑같은 </a:t>
            </a:r>
            <a:r>
              <a:rPr lang="en-US" altLang="ko-KR" dirty="0" smtClean="0"/>
              <a:t>GND</a:t>
            </a:r>
            <a:r>
              <a:rPr lang="ko-KR" altLang="en-US" dirty="0" smtClean="0"/>
              <a:t>에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SER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핀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smtClean="0"/>
              <a:t> </a:t>
            </a:r>
            <a:r>
              <a:rPr lang="ko-KR" altLang="en-US" dirty="0" smtClean="0"/>
              <a:t>이 핀에 </a:t>
            </a:r>
            <a:r>
              <a:rPr lang="ko-KR" altLang="en-US" dirty="0" err="1" smtClean="0"/>
              <a:t>비트값</a:t>
            </a:r>
            <a:r>
              <a:rPr lang="ko-KR" altLang="en-US" dirty="0" smtClean="0"/>
              <a:t> 여덟 개를 차례로 입력한다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SRCLK:</a:t>
            </a:r>
            <a:r>
              <a:rPr lang="ko-KR" altLang="en-US" dirty="0" smtClean="0"/>
              <a:t> </a:t>
            </a:r>
            <a:r>
              <a:rPr lang="en-US" altLang="ko-KR" dirty="0" smtClean="0"/>
              <a:t>CLOCK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HIGH </a:t>
            </a:r>
            <a:r>
              <a:rPr lang="ko-KR" altLang="en-US" dirty="0" smtClean="0"/>
              <a:t>상태일 때마다 시프트 레지스터의 값이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비트씩 이동한다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RCLK:</a:t>
            </a:r>
            <a:r>
              <a:rPr lang="ko-KR" altLang="en-US" dirty="0" smtClean="0"/>
              <a:t> </a:t>
            </a:r>
            <a:r>
              <a:rPr lang="en-US" altLang="ko-KR" dirty="0" smtClean="0"/>
              <a:t>LATCH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저장된 </a:t>
            </a:r>
            <a:r>
              <a:rPr lang="ko-KR" altLang="en-US" dirty="0" smtClean="0"/>
              <a:t>값을 그대로 내보내거나 데이터를 차례로 이동시킬 때 사용한다</a:t>
            </a:r>
            <a:r>
              <a:rPr lang="en-US" altLang="ko-KR" dirty="0" smtClean="0"/>
              <a:t>. </a:t>
            </a:r>
          </a:p>
          <a:p>
            <a:pPr lvl="2"/>
            <a:endParaRPr lang="en-US" altLang="ko-KR" dirty="0" smtClean="0"/>
          </a:p>
        </p:txBody>
      </p:sp>
      <p:pic>
        <p:nvPicPr>
          <p:cNvPr id="3074" name="Picture 2" descr="C:\Users\JaeinKIM\Desktop\강의교안\그림 파일\Chapter07\ch07_02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46" y="1340768"/>
            <a:ext cx="1999540" cy="206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17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시프트 레지스터의 이해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시프트 </a:t>
            </a:r>
            <a:r>
              <a:rPr lang="ko-KR" altLang="en-US" dirty="0" smtClean="0"/>
              <a:t>레지스터 작동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시프트 레지스터 작동 원리</a:t>
            </a:r>
            <a:endParaRPr lang="en-US" altLang="ko-KR" smtClean="0"/>
          </a:p>
          <a:p>
            <a:pPr lvl="1"/>
            <a:r>
              <a:rPr lang="en-US" altLang="ko-KR" smtClean="0">
                <a:hlinkClick r:id="rId2"/>
              </a:rPr>
              <a:t>http://www.youtube.com/watch?v=6fVbJbNPrEU</a:t>
            </a:r>
            <a:endParaRPr lang="en-US" altLang="ko-KR" dirty="0" smtClean="0"/>
          </a:p>
        </p:txBody>
      </p:sp>
      <p:pic>
        <p:nvPicPr>
          <p:cNvPr id="4098" name="Picture 2" descr="C:\Users\JaeinKIM\Desktop\강의교안\그림 파일\Chapter07\ch07_03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38" y="2061196"/>
            <a:ext cx="3208990" cy="46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1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시프트 레지스터의 이해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시프트 </a:t>
            </a:r>
            <a:r>
              <a:rPr lang="ko-KR" altLang="en-US" dirty="0" smtClean="0"/>
              <a:t>레지스터 작동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시프트 레지스터 작동 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시프트 레지스터는 </a:t>
            </a:r>
            <a:r>
              <a:rPr lang="en-US" altLang="ko-KR" dirty="0" smtClean="0"/>
              <a:t>CLOCK </a:t>
            </a:r>
            <a:r>
              <a:rPr lang="ko-KR" altLang="en-US" dirty="0" smtClean="0"/>
              <a:t>신호가 켜질 때만 작동하는 동기 장치이다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CLOCK </a:t>
            </a:r>
            <a:r>
              <a:rPr lang="ko-KR" altLang="en-US" dirty="0" smtClean="0"/>
              <a:t>신호가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로 이동할 때마다 </a:t>
            </a:r>
            <a:r>
              <a:rPr lang="ko-KR" altLang="en-US" dirty="0" smtClean="0"/>
              <a:t>출력 </a:t>
            </a:r>
            <a:r>
              <a:rPr lang="ko-KR" altLang="en-US" dirty="0" smtClean="0"/>
              <a:t>레지스터 여덟 개에 저장된 </a:t>
            </a:r>
            <a:r>
              <a:rPr lang="ko-KR" altLang="en-US" dirty="0" smtClean="0"/>
              <a:t>현재 값이 </a:t>
            </a:r>
            <a:r>
              <a:rPr lang="ko-KR" altLang="en-US" dirty="0" smtClean="0"/>
              <a:t>한 자리씩 이동한다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맨 마지막 값은 버려지거나 시프트 레지스터를 추가하여 </a:t>
            </a:r>
            <a:r>
              <a:rPr lang="en-US" altLang="ko-KR" dirty="0" err="1" smtClean="0"/>
              <a:t>Qh</a:t>
            </a:r>
            <a:r>
              <a:rPr lang="ko-KR" altLang="en-US" dirty="0" smtClean="0"/>
              <a:t>로 출력된다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새로 입력된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이동한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값들을 출력할 때에는 </a:t>
            </a:r>
            <a:r>
              <a:rPr lang="en-US" altLang="ko-KR" dirty="0" smtClean="0"/>
              <a:t>LATCH </a:t>
            </a:r>
            <a:r>
              <a:rPr lang="ko-KR" altLang="en-US" dirty="0" smtClean="0"/>
              <a:t>핀을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로 설정한다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70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아두이노에서</a:t>
            </a:r>
            <a:r>
              <a:rPr lang="ko-KR" altLang="en-US" dirty="0" smtClean="0"/>
              <a:t> 시리얼 데이터 이동시키기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shiftOut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에는 시프트 레지스터로 시리얼 데이터를 이동시킬 수 있는 함수가 내장되어 있다</a:t>
            </a:r>
            <a:r>
              <a:rPr lang="en-US" altLang="ko-KR" dirty="0" smtClean="0"/>
              <a:t>. </a:t>
            </a:r>
          </a:p>
          <a:p>
            <a:pPr marL="266700" lvl="1" indent="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lang="en-US" altLang="ko-KR" dirty="0" err="1" smtClean="0">
                <a:latin typeface="나눔고딕코딩" pitchFamily="49" charset="-127"/>
                <a:ea typeface="나눔고딕코딩" pitchFamily="49" charset="-127"/>
              </a:rPr>
              <a:t>shiftOut</a:t>
            </a:r>
            <a:r>
              <a:rPr lang="en-US" altLang="ko-KR" dirty="0" smtClean="0">
                <a:latin typeface="나눔고딕코딩" pitchFamily="49" charset="-127"/>
                <a:ea typeface="나눔고딕코딩" pitchFamily="49" charset="-127"/>
              </a:rPr>
              <a:t>(DATA, CLOCK, MSBFIRST, B10101010);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DATA: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 8</a:t>
            </a:r>
            <a:r>
              <a:rPr lang="ko-KR" altLang="en-US" dirty="0" smtClean="0"/>
              <a:t>번 핀에 연결된 시프트레지스터의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CLOCK: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 9</a:t>
            </a:r>
            <a:r>
              <a:rPr lang="ko-KR" altLang="en-US" dirty="0" smtClean="0"/>
              <a:t>번 핀에 연결된 시프트레지스터의 </a:t>
            </a:r>
            <a:r>
              <a:rPr lang="en-US" altLang="ko-KR" dirty="0" smtClean="0"/>
              <a:t>CLOCK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MSBFIRST: </a:t>
            </a:r>
            <a:r>
              <a:rPr lang="ko-KR" altLang="en-US" dirty="0" smtClean="0"/>
              <a:t>최상위비트 우선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맨 왼쪽 비트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먼저 전송됨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LSBFIRST: </a:t>
            </a:r>
            <a:r>
              <a:rPr lang="ko-KR" altLang="en-US" dirty="0" smtClean="0"/>
              <a:t>최하위 비트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맨 오른쪽 비트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먼저 전송됨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marL="266700" lvl="1" indent="0" algn="ctr">
              <a:buNone/>
            </a:pPr>
            <a:r>
              <a:rPr lang="ko-KR" altLang="en-US" sz="2800" dirty="0" smtClean="0"/>
              <a:t>문제</a:t>
            </a:r>
            <a:r>
              <a:rPr lang="en-US" altLang="ko-KR" sz="2800" dirty="0" smtClean="0"/>
              <a:t>: LED </a:t>
            </a:r>
            <a:r>
              <a:rPr lang="ko-KR" altLang="en-US" sz="2800" dirty="0" smtClean="0"/>
              <a:t>여덟 개 중 </a:t>
            </a:r>
            <a:endParaRPr lang="en-US" altLang="ko-KR" sz="2800" dirty="0" smtClean="0"/>
          </a:p>
          <a:p>
            <a:pPr marL="266700" lvl="1" indent="0" algn="ctr">
              <a:buNone/>
            </a:pPr>
            <a:r>
              <a:rPr lang="ko-KR" altLang="en-US" sz="2800" dirty="0" smtClean="0"/>
              <a:t>짝수 </a:t>
            </a:r>
            <a:r>
              <a:rPr lang="ko-KR" altLang="en-US" sz="2800" dirty="0" smtClean="0"/>
              <a:t>번째만 불이 들어오게 하려면</a:t>
            </a:r>
            <a:r>
              <a:rPr lang="en-US" altLang="ko-KR" sz="2800" dirty="0" smtClean="0"/>
              <a:t>? </a:t>
            </a:r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>
                <a:latin typeface="나눔고딕코딩" pitchFamily="49" charset="-127"/>
                <a:ea typeface="나눔고딕코딩" pitchFamily="49" charset="-127"/>
              </a:rPr>
              <a:t>shiftOut</a:t>
            </a:r>
            <a:r>
              <a:rPr lang="en-US" altLang="ko-KR" dirty="0" smtClean="0">
                <a:latin typeface="나눔고딕코딩" pitchFamily="49" charset="-127"/>
                <a:ea typeface="나눔고딕코딩" pitchFamily="49" charset="-127"/>
              </a:rPr>
              <a:t>(DATA, CLOCK, MSBFIRST, B01010101);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28092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시프트 레지스터의 이해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시프트 </a:t>
            </a:r>
            <a:r>
              <a:rPr lang="ko-KR" altLang="en-US" dirty="0" smtClean="0"/>
              <a:t>레지스터 작동 원리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96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시프트 레지스터의 이해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시프트레지스터 </a:t>
            </a:r>
            <a:r>
              <a:rPr lang="ko-KR" altLang="en-US" dirty="0" smtClean="0"/>
              <a:t>연결하기</a:t>
            </a:r>
            <a:endParaRPr lang="ko-KR" altLang="en-US" dirty="0"/>
          </a:p>
        </p:txBody>
      </p:sp>
      <p:pic>
        <p:nvPicPr>
          <p:cNvPr id="5122" name="Picture 2" descr="C:\Users\JaeinKIM\Desktop\강의교안\그림 파일\Chapter07\ch07_0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5103" y="969268"/>
            <a:ext cx="4915556" cy="551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4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시프트 레지스터의 이해 </a:t>
            </a:r>
            <a:r>
              <a:rPr lang="en-US" altLang="ko-KR" smtClean="0"/>
              <a:t>– LED </a:t>
            </a:r>
            <a:r>
              <a:rPr lang="ko-KR" altLang="en-US" smtClean="0"/>
              <a:t>여덟 개 제어하기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267047"/>
            <a:ext cx="7921625" cy="5042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SER=8;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시프트 레지스터로 데이터를 입력하는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LATCH=9; //LATCH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LATCH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CLK=10; //CLOCK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CLK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시프트 레지스터에 연결된 각 핀의 입출력 모드를 출력으로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(CLK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 //LATCH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shiftOut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CLK, MSBFIRST, B10101010);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비트값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1010101010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전송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 //LATCH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HIGH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홀수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점등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loop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문에서는 아무런 작업도 하지 않음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7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-1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시프트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레지스터로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LED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여덟 개 제어하기</a:t>
            </a:r>
          </a:p>
        </p:txBody>
      </p:sp>
    </p:spTree>
    <p:extLst>
      <p:ext uri="{BB962C8B-B14F-4D97-AF65-F5344CB8AC3E}">
        <p14:creationId xmlns:p14="http://schemas.microsoft.com/office/powerpoint/2010/main" val="360223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시프트 레지스터의 이해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시프트 </a:t>
            </a:r>
            <a:r>
              <a:rPr lang="ko-KR" altLang="en-US" dirty="0" smtClean="0"/>
              <a:t>레지스터 제어하기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진수로 </a:t>
            </a:r>
            <a:r>
              <a:rPr lang="en-US" altLang="ko-KR" dirty="0" smtClean="0"/>
              <a:t>LED </a:t>
            </a:r>
            <a:r>
              <a:rPr lang="ko-KR" altLang="en-US" dirty="0" err="1" smtClean="0"/>
              <a:t>어덟</a:t>
            </a:r>
            <a:r>
              <a:rPr lang="ko-KR" altLang="en-US" dirty="0" smtClean="0"/>
              <a:t> 개 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진수로 표현한 </a:t>
            </a:r>
            <a:r>
              <a:rPr lang="en-US" altLang="ko-KR" dirty="0" smtClean="0"/>
              <a:t>B10101010</a:t>
            </a:r>
            <a:r>
              <a:rPr lang="ko-KR" altLang="en-US" dirty="0" smtClean="0"/>
              <a:t>을 살펴보면 어느 위치의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켜고 끄는지 직관적으로 파악할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여러 값을 동시에 표현할 때에는 코드 길이를 줄일 수 있는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 수를 사용하는 것이 더 편리하다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170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10101010</a:t>
            </a:r>
            <a:r>
              <a:rPr lang="ko-KR" altLang="en-US" dirty="0" smtClean="0"/>
              <a:t>과 같은 기능을 한다</a:t>
            </a:r>
            <a:r>
              <a:rPr lang="en-US" altLang="ko-KR" dirty="0" smtClean="0"/>
              <a:t>. </a:t>
            </a:r>
          </a:p>
          <a:p>
            <a:pPr marL="266700" lvl="1" indent="0" algn="ctr">
              <a:buNone/>
            </a:pPr>
            <a:r>
              <a:rPr lang="en-US" altLang="ko-KR" dirty="0">
                <a:latin typeface="나눔고딕코딩" pitchFamily="49" charset="-127"/>
                <a:ea typeface="나눔고딕코딩" pitchFamily="49" charset="-127"/>
              </a:rPr>
              <a:t> </a:t>
            </a:r>
            <a:r>
              <a:rPr lang="en-US" altLang="ko-KR" dirty="0" smtClean="0">
                <a:latin typeface="나눔고딕코딩" pitchFamily="49" charset="-127"/>
                <a:ea typeface="나눔고딕코딩" pitchFamily="49" charset="-127"/>
              </a:rPr>
              <a:t>   </a:t>
            </a:r>
            <a:r>
              <a:rPr lang="en-US" altLang="ko-KR" dirty="0" err="1" smtClean="0">
                <a:latin typeface="나눔고딕코딩" pitchFamily="49" charset="-127"/>
                <a:ea typeface="나눔고딕코딩" pitchFamily="49" charset="-127"/>
              </a:rPr>
              <a:t>shiftOut</a:t>
            </a:r>
            <a:r>
              <a:rPr lang="en-US" altLang="ko-KR" dirty="0" smtClean="0">
                <a:latin typeface="나눔고딕코딩" pitchFamily="49" charset="-127"/>
                <a:ea typeface="나눔고딕코딩" pitchFamily="49" charset="-127"/>
              </a:rPr>
              <a:t>(SER, CLK, MSBFIRST, 170);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24" y="2924944"/>
            <a:ext cx="6264696" cy="119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6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시프트 레지스터로 </a:t>
            </a:r>
            <a:r>
              <a:rPr lang="en-US" altLang="ko-KR" smtClean="0"/>
              <a:t>LED </a:t>
            </a:r>
            <a:r>
              <a:rPr lang="ko-KR" altLang="en-US" smtClean="0"/>
              <a:t>불빛 움직이기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Light Rider </a:t>
            </a:r>
            <a:r>
              <a:rPr lang="ko-KR" altLang="en-US" dirty="0" smtClean="0"/>
              <a:t>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LED</a:t>
            </a:r>
            <a:r>
              <a:rPr lang="ko-KR" altLang="en-US" dirty="0" smtClean="0"/>
              <a:t>가 왼쪽에서 오른쪽으로 움직이는 것처럼 보이는 프로그램을 만들어보자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shiftOut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이용하여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동적으로 움직이는 것처럼 보이도록 시프트레지스터의 출력을 변경해보자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각 단계별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 점멸 상태는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진수가 아닌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진수로 변환하여 배열로 저장한다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For</a:t>
            </a:r>
            <a:r>
              <a:rPr lang="ko-KR" altLang="en-US" dirty="0" smtClean="0"/>
              <a:t>문을 이용하여 한 번에 한 가지 패턴 씩 시프트 레지스터로 보내는 </a:t>
            </a:r>
            <a:r>
              <a:rPr lang="ko-KR" altLang="en-US" dirty="0" smtClean="0"/>
              <a:t>프로그램을 작성해보자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8194" name="Picture 2" descr="C:\Users\JaeinKIM\Desktop\강의교안\그림 파일\Chapter07\ch07_06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52" y="3536801"/>
            <a:ext cx="2016224" cy="312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7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시프트 레지스터로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불빛 움직이기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528" y="1268760"/>
            <a:ext cx="8496944" cy="5400600"/>
          </a:xfrm>
        </p:spPr>
        <p:txBody>
          <a:bodyPr/>
          <a:lstStyle/>
          <a:p>
            <a:pPr lvl="1"/>
            <a:endParaRPr lang="en-US" altLang="ko-KR" smtClean="0"/>
          </a:p>
          <a:p>
            <a:pPr lvl="1"/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4791" y="1411063"/>
            <a:ext cx="7921625" cy="45382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//Light Rider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조명 효과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주시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SER=8;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시프트 레지스터로 데이터를 입력하는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LATCH=9; //LATCH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LATCH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CLK=10; //CLOCK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CLK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조명 효과를 계산한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진수값을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배열에 저장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seq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[14]={1,2,4,8,16,32,64,128,64,32,16,8,4,2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시프트 레지스터에 연결된 입출력 핀을 출력 모드로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(CLK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196752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7-2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Light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Rider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362991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시프트 레지스터로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불빛 움직이기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smtClean="0"/>
          </a:p>
          <a:p>
            <a:pPr lvl="1"/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4791" y="1411063"/>
            <a:ext cx="7921625" cy="3458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 algn="ctr"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>
              <a:defRPr/>
            </a:pPr>
            <a:r>
              <a:rPr lang="en-US" altLang="ko-KR" sz="1400" b="1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algn="ctr">
              <a:defRPr/>
            </a:pPr>
            <a:r>
              <a:rPr lang="en-US" altLang="ko-KR" sz="1400" b="1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algn="ctr"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1400" b="1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loop()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&lt;14;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++)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 //LATCH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shiftOut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CLK, MSBFIRST,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seq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]); //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seq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[]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배열의 인덱스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 전송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 //LATCH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HIGH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delay(100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//LED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조명 효과 속도 조절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196752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7-2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Light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Rider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24587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0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LED</a:t>
            </a:r>
            <a:r>
              <a:rPr lang="ko-KR" altLang="en-US" smtClean="0"/>
              <a:t>와 </a:t>
            </a:r>
            <a:r>
              <a:rPr lang="en-US" altLang="ko-KR" smtClean="0"/>
              <a:t>IR</a:t>
            </a:r>
            <a:r>
              <a:rPr lang="ko-KR" altLang="en-US" smtClean="0"/>
              <a:t>센서로 장애물 위치 표현하기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장애물 위치를 알려주는 </a:t>
            </a:r>
            <a:r>
              <a:rPr lang="en-US" altLang="ko-KR" smtClean="0"/>
              <a:t>LED</a:t>
            </a:r>
            <a:r>
              <a:rPr lang="ko-KR" altLang="en-US" smtClean="0"/>
              <a:t> 막대그래프 표현하기</a:t>
            </a:r>
            <a:endParaRPr lang="en-US" altLang="ko-KR" smtClean="0"/>
          </a:p>
          <a:p>
            <a:pPr lvl="1"/>
            <a:endParaRPr lang="en-US" altLang="ko-KR" dirty="0" smtClean="0"/>
          </a:p>
        </p:txBody>
      </p:sp>
      <p:pic>
        <p:nvPicPr>
          <p:cNvPr id="10242" name="Picture 2" descr="C:\Users\JaeinKIM\Desktop\강의교안\그림 파일\Chapter07\ch07_0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5256584" cy="443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1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LED</a:t>
            </a:r>
            <a:r>
              <a:rPr lang="ko-KR" altLang="en-US" smtClean="0"/>
              <a:t>와 </a:t>
            </a:r>
            <a:r>
              <a:rPr lang="en-US" altLang="ko-KR" smtClean="0"/>
              <a:t>IR</a:t>
            </a:r>
            <a:r>
              <a:rPr lang="ko-KR" altLang="en-US" smtClean="0"/>
              <a:t>센서로 장애물 위치 표현하기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LED </a:t>
            </a:r>
            <a:r>
              <a:rPr lang="ko-KR" altLang="en-US" smtClean="0"/>
              <a:t>막대그래프의 </a:t>
            </a:r>
            <a:r>
              <a:rPr lang="en-US" altLang="ko-KR" smtClean="0"/>
              <a:t>10</a:t>
            </a:r>
            <a:r>
              <a:rPr lang="ko-KR" altLang="en-US" smtClean="0"/>
              <a:t>진 표현</a:t>
            </a:r>
            <a:endParaRPr lang="en-US" altLang="ko-KR" smtClean="0"/>
          </a:p>
          <a:p>
            <a:pPr lvl="1"/>
            <a:endParaRPr lang="en-US" altLang="ko-KR" dirty="0" smtClean="0"/>
          </a:p>
        </p:txBody>
      </p:sp>
      <p:pic>
        <p:nvPicPr>
          <p:cNvPr id="11266" name="Picture 2" descr="C:\Users\JaeinKIM\Desktop\강의교안\그림 파일\Chapter07\ch07_08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67648"/>
            <a:ext cx="3212081" cy="40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LED</a:t>
            </a:r>
            <a:r>
              <a:rPr lang="ko-KR" altLang="en-US" smtClean="0"/>
              <a:t>와 </a:t>
            </a:r>
            <a:r>
              <a:rPr lang="en-US" altLang="ko-KR" smtClean="0"/>
              <a:t>IR</a:t>
            </a:r>
            <a:r>
              <a:rPr lang="ko-KR" altLang="en-US" smtClean="0"/>
              <a:t>센서로 장애물 위치 표현하기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411063"/>
            <a:ext cx="7921625" cy="4682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장애물의 거리를 감지하는 막대그래프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만들기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SER=8;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시프트 레지스터로 데이터를 입력하는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LATCH=9; //LATCH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LATCH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CLK=10; //CLOCK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CLK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DIST=0;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핀에 연결된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센서의 장애물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거리값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//LED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거리값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패턴을 저장한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배열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[9]={0,1,3,7,15,31,63,127,255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//IR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센서의 장애물 거리 최댓값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maxVal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=500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//IR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센서의 장애물 거리 최솟값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minVal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196752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7-3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장애물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감지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LED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막대그래프 제어하기</a:t>
            </a:r>
          </a:p>
        </p:txBody>
      </p:sp>
    </p:spTree>
    <p:extLst>
      <p:ext uri="{BB962C8B-B14F-4D97-AF65-F5344CB8AC3E}">
        <p14:creationId xmlns:p14="http://schemas.microsoft.com/office/powerpoint/2010/main" val="23838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LED</a:t>
            </a:r>
            <a:r>
              <a:rPr lang="ko-KR" altLang="en-US" smtClean="0"/>
              <a:t>와 </a:t>
            </a:r>
            <a:r>
              <a:rPr lang="en-US" altLang="ko-KR" smtClean="0"/>
              <a:t>IR</a:t>
            </a:r>
            <a:r>
              <a:rPr lang="ko-KR" altLang="en-US" smtClean="0"/>
              <a:t>센서로 장애물 위치 표현하기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411063"/>
            <a:ext cx="7921625" cy="4682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시프트 레지스터에 연결된 핀들의 입출력 모드를 출력으로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(CLK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distance=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(DIST); //IR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센서에서 장애물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거리값을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읽음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distance=map(distance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minVal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maxVal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0, 8);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distance=constrain(distance,0,8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거리값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범위 조정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 //LATCH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shiftOut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CLK, MSBFIRST,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[distance]);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거리값에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맞는 데이터 전송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 //LATCH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HIGH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거리에 따라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켜짐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delay(10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장애물을 감지하는 시간 간격 지정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196752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7-3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장애물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감지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LED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막대그래프 제어하기</a:t>
            </a:r>
          </a:p>
        </p:txBody>
      </p:sp>
    </p:spTree>
    <p:extLst>
      <p:ext uri="{BB962C8B-B14F-4D97-AF65-F5344CB8AC3E}">
        <p14:creationId xmlns:p14="http://schemas.microsoft.com/office/powerpoint/2010/main" val="404486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r>
              <a:rPr lang="ko-KR" altLang="en-US" smtClean="0"/>
              <a:t>시프트 레지스터의 이해</a:t>
            </a:r>
            <a:endParaRPr lang="en-US" altLang="ko-KR" smtClean="0"/>
          </a:p>
          <a:p>
            <a:r>
              <a:rPr lang="ko-KR" altLang="en-US" smtClean="0"/>
              <a:t>시프트 레지스터로 </a:t>
            </a:r>
            <a:r>
              <a:rPr lang="en-US" altLang="ko-KR" smtClean="0"/>
              <a:t>LED </a:t>
            </a:r>
            <a:r>
              <a:rPr lang="ko-KR" altLang="en-US" smtClean="0"/>
              <a:t>불빛 움직이기</a:t>
            </a:r>
            <a:endParaRPr lang="en-US" altLang="ko-KR" smtClean="0"/>
          </a:p>
          <a:p>
            <a:r>
              <a:rPr lang="en-US" altLang="ko-KR" smtClean="0"/>
              <a:t>LED</a:t>
            </a:r>
            <a:r>
              <a:rPr lang="ko-KR" altLang="en-US" smtClean="0"/>
              <a:t>와 </a:t>
            </a:r>
            <a:r>
              <a:rPr lang="en-US" altLang="ko-KR" smtClean="0"/>
              <a:t>IR</a:t>
            </a:r>
            <a:r>
              <a:rPr lang="ko-KR" altLang="en-US" smtClean="0"/>
              <a:t>센서로 장애물 위치 표현하기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시프트 레지스터가 작동하는 원리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시리얼 데이터 전송과 병렬 데이터 전송의 차이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10</a:t>
            </a:r>
            <a:r>
              <a:rPr lang="ko-KR" altLang="en-US" sz="1600" dirty="0" smtClean="0"/>
              <a:t>진 표현과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진 표현의 차이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시프트 레지스터를 사용하여 </a:t>
            </a:r>
            <a:r>
              <a:rPr lang="en-US" altLang="ko-KR" sz="1600" dirty="0" smtClean="0"/>
              <a:t>LED</a:t>
            </a:r>
            <a:r>
              <a:rPr lang="ko-KR" altLang="en-US" sz="1600" dirty="0" smtClean="0"/>
              <a:t>를 동적으로 제어하는 방법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1196752"/>
            <a:ext cx="8676456" cy="28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시프트 레지스터의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더 많은 입출력 포트가 필요할 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</a:t>
            </a:r>
            <a:r>
              <a:rPr lang="ko-KR" altLang="en-US" dirty="0" smtClean="0"/>
              <a:t>장에서도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Uno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 플랫폼으로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입출력 </a:t>
            </a:r>
            <a:r>
              <a:rPr lang="ko-KR" altLang="en-US" dirty="0" smtClean="0"/>
              <a:t>포트가 많이 필요한 프로젝트를 수행할 때 왜 더 많은 입출력 포트를 내장한 아두이노 </a:t>
            </a:r>
            <a:r>
              <a:rPr lang="en-US" altLang="ko-KR" dirty="0" smtClean="0"/>
              <a:t>Mega2560</a:t>
            </a:r>
            <a:r>
              <a:rPr lang="ko-KR" altLang="en-US" dirty="0" smtClean="0"/>
              <a:t>이나</a:t>
            </a:r>
            <a:r>
              <a:rPr lang="en-US" altLang="ko-KR" dirty="0" smtClean="0"/>
              <a:t> Due </a:t>
            </a:r>
            <a:r>
              <a:rPr lang="ko-KR" altLang="en-US" dirty="0" smtClean="0"/>
              <a:t>등의 보드를 사용하지 않을까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명령 </a:t>
            </a:r>
            <a:r>
              <a:rPr lang="ko-KR" altLang="en-US" dirty="0" smtClean="0"/>
              <a:t>처리 속도는 아두이노 </a:t>
            </a:r>
            <a:r>
              <a:rPr lang="en-US" altLang="ko-KR" dirty="0" smtClean="0"/>
              <a:t>Uno </a:t>
            </a:r>
            <a:r>
              <a:rPr lang="ko-KR" altLang="en-US" dirty="0" smtClean="0"/>
              <a:t>정도로 충분하나 더 많은 디지털 출력이 필요한 상황일 때에는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사용하는 플랫폼을 바꾸는 것보다 시프트 레지스터를 추가하는 것이 더 저렴하고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하드웨어를 소형화 하는 방법이 될 수 있다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시프트 레지스터의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66700" lvl="1" indent="0" algn="ctr">
              <a:buNone/>
            </a:pPr>
            <a:r>
              <a:rPr lang="ko-KR" altLang="en-US" sz="2800" dirty="0" smtClean="0"/>
              <a:t>문제</a:t>
            </a:r>
            <a:r>
              <a:rPr lang="en-US" altLang="ko-KR" sz="2800" dirty="0" smtClean="0"/>
              <a:t>: 16</a:t>
            </a:r>
            <a:r>
              <a:rPr lang="ko-KR" altLang="en-US" sz="2800" dirty="0" smtClean="0"/>
              <a:t>개의 </a:t>
            </a:r>
            <a:r>
              <a:rPr lang="en-US" altLang="ko-KR" sz="2800" dirty="0" smtClean="0"/>
              <a:t>RGB LED</a:t>
            </a:r>
            <a:r>
              <a:rPr lang="ko-KR" altLang="en-US" sz="2800" dirty="0" smtClean="0"/>
              <a:t>를 구동하려면 </a:t>
            </a:r>
            <a:endParaRPr lang="en-US" altLang="ko-KR" sz="2800" dirty="0" smtClean="0"/>
          </a:p>
          <a:p>
            <a:pPr marL="266700" lvl="1" indent="0" algn="ctr">
              <a:buNone/>
            </a:pPr>
            <a:r>
              <a:rPr lang="ko-KR" altLang="en-US" sz="2800" dirty="0" smtClean="0"/>
              <a:t>몇 개의 디지털 출력 포트가 필요할까</a:t>
            </a:r>
            <a:r>
              <a:rPr lang="en-US" altLang="ko-KR" sz="2800" dirty="0" smtClean="0"/>
              <a:t>?</a:t>
            </a:r>
          </a:p>
          <a:p>
            <a:pPr marL="266700" lvl="1" indent="0">
              <a:buNone/>
            </a:pPr>
            <a:endParaRPr lang="en-US" altLang="ko-KR" sz="2800" dirty="0" smtClean="0"/>
          </a:p>
          <a:p>
            <a:pPr marL="266700" lvl="1" indent="0" algn="ctr">
              <a:buNone/>
            </a:pPr>
            <a:endParaRPr lang="en-US" altLang="ko-KR" sz="1800" dirty="0" smtClean="0"/>
          </a:p>
          <a:p>
            <a:r>
              <a:rPr lang="ko-KR" altLang="en-US" sz="2200" dirty="0" smtClean="0"/>
              <a:t>답</a:t>
            </a:r>
            <a:endParaRPr lang="en-US" altLang="ko-KR" sz="2200" dirty="0" smtClean="0"/>
          </a:p>
          <a:p>
            <a:pPr lvl="1"/>
            <a:r>
              <a:rPr lang="en-US" altLang="ko-KR" sz="1800" dirty="0" smtClean="0"/>
              <a:t>16 x 3 = 48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http://www.youtube.com/watch?v=MDmOvbga0uA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509120"/>
            <a:ext cx="39338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9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시프트 레지스터의 이해 </a:t>
            </a:r>
            <a:r>
              <a:rPr lang="en-US" altLang="ko-KR" smtClean="0"/>
              <a:t>- </a:t>
            </a:r>
            <a:r>
              <a:rPr lang="ko-KR" altLang="en-US" smtClean="0"/>
              <a:t>시프트레지스터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시프트 레지스터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시리얼 </a:t>
            </a:r>
            <a:r>
              <a:rPr lang="ko-KR" altLang="en-US" dirty="0" smtClean="0"/>
              <a:t>비트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받아 이 값을 동시에 입출력 핀으로 출력하는 장치이다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전광판 </a:t>
            </a:r>
            <a:r>
              <a:rPr lang="ko-KR" altLang="en-US" dirty="0" smtClean="0"/>
              <a:t>등 다수의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제어하는데 주로 사용된다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시프트 레지스터의 </a:t>
            </a:r>
            <a:r>
              <a:rPr lang="ko-KR" altLang="en-US" dirty="0" smtClean="0"/>
              <a:t>입출력 개요도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아래 쪽 원들은 출력 포트에 연결한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여덟 개를 뜻한다</a:t>
            </a:r>
            <a:r>
              <a:rPr lang="en-US" altLang="ko-KR" dirty="0" smtClean="0"/>
              <a:t>.	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위 쪽은 아두이노에 연결한 시리얼 통신 회선을 뜻한다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 descr="C:\Users\JaeinKIM\Desktop\강의교안\그림 파일\Chapter07\ch07_0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08" y="2852936"/>
            <a:ext cx="1910817" cy="231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70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시프트 레지스터의 이해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시리얼 </a:t>
            </a:r>
            <a:r>
              <a:rPr lang="ko-KR" altLang="en-US" dirty="0" smtClean="0"/>
              <a:t>데이터 병렬 전송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병렬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개별적으로 점멸하는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여덟 개를 제어하는 데 충분한 데이터를 전송하려면 총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비트가 필요하다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시프트 레지스터를 사용하면 시리얼 데이터 전송 기법을 병렬 데이터 전송 기법으로 쉽게 변환할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시프트 레지스터를 여러 개 사용하면 아두이노 입출력 핀 세 개만으로 디지털 출력 수백 개를 제어하는 것도 가능하다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7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26641</TotalTime>
  <Words>1179</Words>
  <Application>Microsoft Office PowerPoint</Application>
  <PresentationFormat>화면 슬라이드 쇼(4:3)</PresentationFormat>
  <Paragraphs>195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굴림</vt:lpstr>
      <vt:lpstr>Arial</vt:lpstr>
      <vt:lpstr>Tahoma</vt:lpstr>
      <vt:lpstr>나눔고딕코딩</vt:lpstr>
      <vt:lpstr>맑은 고딕</vt:lpstr>
      <vt:lpstr>HY견고딕</vt:lpstr>
      <vt:lpstr>Wingdings</vt:lpstr>
      <vt:lpstr>나눔바른고딕</vt:lpstr>
      <vt:lpstr>한글아씨-테트리스M</vt:lpstr>
      <vt:lpstr>1_Office 테마</vt:lpstr>
      <vt:lpstr>Chapter7. 시프트레지스터</vt:lpstr>
      <vt:lpstr>PowerPoint 프레젠테이션</vt:lpstr>
      <vt:lpstr>PowerPoint 프레젠테이션</vt:lpstr>
      <vt:lpstr>PowerPoint 프레젠테이션</vt:lpstr>
      <vt:lpstr>필요한 부품</vt:lpstr>
      <vt:lpstr>01. 시프트 레지스터의 이해</vt:lpstr>
      <vt:lpstr>01. 시프트 레지스터의 이해</vt:lpstr>
      <vt:lpstr>01. 시프트 레지스터의 이해 - 시프트레지스터</vt:lpstr>
      <vt:lpstr>01. 시프트 레지스터의 이해 – 시리얼 데이터 병렬 전송</vt:lpstr>
      <vt:lpstr>01. 시프트 레지스터의 이해 – 병렬, 시리얼 데이터 전송</vt:lpstr>
      <vt:lpstr>01. 시프트 레지스터의 이해 – 시프트 레지스터 작동 원리</vt:lpstr>
      <vt:lpstr>01. 시프트 레지스터의 이해 – 시프트 레지스터 작동 원리</vt:lpstr>
      <vt:lpstr>01. 시프트 레지스터의 이해 – 시프트 레지스터 작동 원리</vt:lpstr>
      <vt:lpstr>01. 시프트 레지스터의 이해 – 시프트레지스터 연결하기</vt:lpstr>
      <vt:lpstr>01. 시프트 레지스터의 이해 – LED 여덟 개 제어하기</vt:lpstr>
      <vt:lpstr>01. 시프트 레지스터의 이해 – 시프트 레지스터 제어하기</vt:lpstr>
      <vt:lpstr>02. 시프트 레지스터로 LED 불빛 움직이기</vt:lpstr>
      <vt:lpstr>02. 시프트 레지스터로 LED 불빛 움직이기</vt:lpstr>
      <vt:lpstr>02. 시프트 레지스터로 LED 불빛 움직이기</vt:lpstr>
      <vt:lpstr>03. LED와 IR센서로 장애물 위치 표현하기</vt:lpstr>
      <vt:lpstr>03. LED와 IR센서로 장애물 위치 표현하기</vt:lpstr>
      <vt:lpstr>03. LED와 IR센서로 장애물 위치 표현하기</vt:lpstr>
      <vt:lpstr>03. LED와 IR센서로 장애물 위치 표현하기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801</cp:revision>
  <dcterms:created xsi:type="dcterms:W3CDTF">2012-07-11T10:23:22Z</dcterms:created>
  <dcterms:modified xsi:type="dcterms:W3CDTF">2014-09-19T03:03:28Z</dcterms:modified>
</cp:coreProperties>
</file>